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78" r:id="rId5"/>
    <p:sldId id="261" r:id="rId6"/>
    <p:sldId id="275" r:id="rId7"/>
    <p:sldId id="262" r:id="rId8"/>
    <p:sldId id="263" r:id="rId9"/>
    <p:sldId id="264" r:id="rId10"/>
    <p:sldId id="265" r:id="rId11"/>
    <p:sldId id="274" r:id="rId12"/>
    <p:sldId id="276" r:id="rId13"/>
    <p:sldId id="266" r:id="rId14"/>
    <p:sldId id="267" r:id="rId15"/>
    <p:sldId id="268" r:id="rId16"/>
    <p:sldId id="277" r:id="rId17"/>
    <p:sldId id="269" r:id="rId18"/>
    <p:sldId id="270" r:id="rId19"/>
    <p:sldId id="272" r:id="rId20"/>
    <p:sldId id="259" r:id="rId2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5489C9-0FC9-4B83-8CEB-6D0DD67EE9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E505AE6-7AC8-4E5B-99E4-2D0248AF6ED6}">
      <dgm:prSet phldrT="[Texto]" custT="1"/>
      <dgm:spPr/>
      <dgm:t>
        <a:bodyPr/>
        <a:lstStyle/>
        <a:p>
          <a:r>
            <a:rPr lang="es-GT" sz="1800" dirty="0" smtClean="0"/>
            <a:t>Grupo Respiratorio Dorsal</a:t>
          </a:r>
        </a:p>
        <a:p>
          <a:r>
            <a:rPr lang="es-GT" sz="1800" dirty="0" smtClean="0"/>
            <a:t>(</a:t>
          </a:r>
          <a:r>
            <a:rPr lang="es-GT" sz="1800" i="1" dirty="0" smtClean="0"/>
            <a:t>bulbo </a:t>
          </a:r>
          <a:r>
            <a:rPr lang="es-GT" sz="1800" b="1" i="1" u="sng" dirty="0" smtClean="0"/>
            <a:t>dorsal</a:t>
          </a:r>
          <a:r>
            <a:rPr lang="es-GT" sz="1800" i="1" dirty="0" smtClean="0"/>
            <a:t>)</a:t>
          </a:r>
          <a:endParaRPr lang="es-ES" sz="1800" dirty="0"/>
        </a:p>
      </dgm:t>
    </dgm:pt>
    <dgm:pt modelId="{024502AE-2320-421C-ACBA-98BB78099525}" type="parTrans" cxnId="{8075401B-C655-468D-AAA6-118209C7D40B}">
      <dgm:prSet/>
      <dgm:spPr/>
      <dgm:t>
        <a:bodyPr/>
        <a:lstStyle/>
        <a:p>
          <a:endParaRPr lang="es-ES" sz="1800"/>
        </a:p>
      </dgm:t>
    </dgm:pt>
    <dgm:pt modelId="{E4ECF3F2-8EE3-4D1F-971D-CCCE08A338F6}" type="sibTrans" cxnId="{8075401B-C655-468D-AAA6-118209C7D40B}">
      <dgm:prSet/>
      <dgm:spPr/>
      <dgm:t>
        <a:bodyPr/>
        <a:lstStyle/>
        <a:p>
          <a:endParaRPr lang="es-ES" sz="1800"/>
        </a:p>
      </dgm:t>
    </dgm:pt>
    <dgm:pt modelId="{F77C59F3-DE7A-4145-9F48-152481CFAA57}">
      <dgm:prSet phldrT="[Texto]" custT="1"/>
      <dgm:spPr/>
      <dgm:t>
        <a:bodyPr/>
        <a:lstStyle/>
        <a:p>
          <a:r>
            <a:rPr lang="es-GT" sz="1400" dirty="0" smtClean="0"/>
            <a:t>Produce la inspiración y el RITMO</a:t>
          </a:r>
          <a:endParaRPr lang="es-ES" sz="1400" dirty="0"/>
        </a:p>
      </dgm:t>
    </dgm:pt>
    <dgm:pt modelId="{4CE20277-9CC5-4CC2-8C6F-48BBEBC455A2}" type="parTrans" cxnId="{F6B6687F-40BB-4AC1-9946-59FCD42D4060}">
      <dgm:prSet/>
      <dgm:spPr/>
      <dgm:t>
        <a:bodyPr/>
        <a:lstStyle/>
        <a:p>
          <a:endParaRPr lang="es-ES" sz="1800"/>
        </a:p>
      </dgm:t>
    </dgm:pt>
    <dgm:pt modelId="{20ED0EE3-B571-4E3A-917C-876A01BB00CF}" type="sibTrans" cxnId="{F6B6687F-40BB-4AC1-9946-59FCD42D4060}">
      <dgm:prSet/>
      <dgm:spPr/>
      <dgm:t>
        <a:bodyPr/>
        <a:lstStyle/>
        <a:p>
          <a:endParaRPr lang="es-ES" sz="1800"/>
        </a:p>
      </dgm:t>
    </dgm:pt>
    <dgm:pt modelId="{0B04DF99-01FA-4C2C-AE52-D77A802D0780}">
      <dgm:prSet phldrT="[Texto]" custT="1"/>
      <dgm:spPr/>
      <dgm:t>
        <a:bodyPr/>
        <a:lstStyle/>
        <a:p>
          <a:r>
            <a:rPr lang="es-GT" sz="1400" dirty="0" smtClean="0"/>
            <a:t>Ubicado dentro del N.T.S. que es sensitivo del X y IX, recibe información de:1)Quimiorreceptores periféricos, 2)</a:t>
          </a:r>
          <a:r>
            <a:rPr lang="es-GT" sz="1400" dirty="0" err="1" smtClean="0"/>
            <a:t>barorreceptores</a:t>
          </a:r>
          <a:r>
            <a:rPr lang="es-GT" sz="1400" dirty="0" smtClean="0"/>
            <a:t>, 3)receptores pulmonares</a:t>
          </a:r>
          <a:endParaRPr lang="es-ES" sz="1400" dirty="0"/>
        </a:p>
      </dgm:t>
    </dgm:pt>
    <dgm:pt modelId="{817CB454-0270-49BA-A91D-FB3D8D44D7B9}" type="parTrans" cxnId="{5BE46CB0-9501-4653-9E49-3DDD527A144B}">
      <dgm:prSet/>
      <dgm:spPr/>
      <dgm:t>
        <a:bodyPr/>
        <a:lstStyle/>
        <a:p>
          <a:endParaRPr lang="es-ES" sz="1800"/>
        </a:p>
      </dgm:t>
    </dgm:pt>
    <dgm:pt modelId="{648428D6-6B43-42D2-8145-C48CC7A0812F}" type="sibTrans" cxnId="{5BE46CB0-9501-4653-9E49-3DDD527A144B}">
      <dgm:prSet/>
      <dgm:spPr/>
      <dgm:t>
        <a:bodyPr/>
        <a:lstStyle/>
        <a:p>
          <a:endParaRPr lang="es-ES" sz="1800"/>
        </a:p>
      </dgm:t>
    </dgm:pt>
    <dgm:pt modelId="{C6468B59-98B6-46B9-8129-E78804236845}">
      <dgm:prSet phldrT="[Texto]" custT="1"/>
      <dgm:spPr/>
      <dgm:t>
        <a:bodyPr/>
        <a:lstStyle/>
        <a:p>
          <a:r>
            <a:rPr lang="es-GT" sz="1800" dirty="0" smtClean="0"/>
            <a:t>Grupo Respiratorio Ventral</a:t>
          </a:r>
        </a:p>
        <a:p>
          <a:r>
            <a:rPr lang="es-GT" sz="1800" dirty="0" smtClean="0"/>
            <a:t>(</a:t>
          </a:r>
          <a:r>
            <a:rPr lang="es-GT" sz="1800" i="1" dirty="0" smtClean="0"/>
            <a:t>bulbo </a:t>
          </a:r>
          <a:r>
            <a:rPr lang="es-GT" sz="1800" i="1" dirty="0" err="1" smtClean="0"/>
            <a:t>ventro</a:t>
          </a:r>
          <a:r>
            <a:rPr lang="es-GT" sz="1800" i="1" dirty="0" smtClean="0"/>
            <a:t>-lateral)</a:t>
          </a:r>
          <a:endParaRPr lang="es-ES" sz="1800" dirty="0"/>
        </a:p>
      </dgm:t>
    </dgm:pt>
    <dgm:pt modelId="{0D892A90-A221-44F6-A5F5-BD8317FF5B80}" type="parTrans" cxnId="{825C0701-C8F7-435C-9B8E-0D1704FC50E3}">
      <dgm:prSet/>
      <dgm:spPr/>
      <dgm:t>
        <a:bodyPr/>
        <a:lstStyle/>
        <a:p>
          <a:endParaRPr lang="es-ES" sz="1800"/>
        </a:p>
      </dgm:t>
    </dgm:pt>
    <dgm:pt modelId="{F7BCA1E5-96A2-430E-B84F-32443D4D532A}" type="sibTrans" cxnId="{825C0701-C8F7-435C-9B8E-0D1704FC50E3}">
      <dgm:prSet/>
      <dgm:spPr/>
      <dgm:t>
        <a:bodyPr/>
        <a:lstStyle/>
        <a:p>
          <a:endParaRPr lang="es-ES" sz="1800"/>
        </a:p>
      </dgm:t>
    </dgm:pt>
    <dgm:pt modelId="{937B2149-550A-4BB1-BD1C-25338BA7B5CD}">
      <dgm:prSet phldrT="[Texto]" custT="1"/>
      <dgm:spPr/>
      <dgm:t>
        <a:bodyPr/>
        <a:lstStyle/>
        <a:p>
          <a:r>
            <a:rPr lang="es-GT" sz="1800" dirty="0" smtClean="0"/>
            <a:t>Produce la espiración e inspiración “</a:t>
          </a:r>
          <a:r>
            <a:rPr lang="es-GT" sz="1800" dirty="0" err="1" smtClean="0"/>
            <a:t>sobreestimulada</a:t>
          </a:r>
          <a:r>
            <a:rPr lang="es-GT" sz="1800" dirty="0" smtClean="0"/>
            <a:t>”, adicional</a:t>
          </a:r>
          <a:endParaRPr lang="es-ES" sz="1800" dirty="0"/>
        </a:p>
      </dgm:t>
    </dgm:pt>
    <dgm:pt modelId="{F5F8EC5B-70BF-4747-B158-CF1E61167D1B}" type="parTrans" cxnId="{DFCF1281-D0EE-4EA5-BC00-48E16ABE4517}">
      <dgm:prSet/>
      <dgm:spPr/>
      <dgm:t>
        <a:bodyPr/>
        <a:lstStyle/>
        <a:p>
          <a:endParaRPr lang="es-ES" sz="1800"/>
        </a:p>
      </dgm:t>
    </dgm:pt>
    <dgm:pt modelId="{AC56D10D-DBF9-4074-B2DE-B353162730DE}" type="sibTrans" cxnId="{DFCF1281-D0EE-4EA5-BC00-48E16ABE4517}">
      <dgm:prSet/>
      <dgm:spPr/>
      <dgm:t>
        <a:bodyPr/>
        <a:lstStyle/>
        <a:p>
          <a:endParaRPr lang="es-ES" sz="1800"/>
        </a:p>
      </dgm:t>
    </dgm:pt>
    <dgm:pt modelId="{C1A98079-C460-436A-9CE4-B182A961A816}">
      <dgm:prSet phldrT="[Texto]" custT="1"/>
      <dgm:spPr/>
      <dgm:t>
        <a:bodyPr/>
        <a:lstStyle/>
        <a:p>
          <a:r>
            <a:rPr lang="es-GT" sz="1800" dirty="0" smtClean="0"/>
            <a:t>En la respiración normal están inactivadas</a:t>
          </a:r>
          <a:endParaRPr lang="es-ES" sz="1800" dirty="0"/>
        </a:p>
      </dgm:t>
    </dgm:pt>
    <dgm:pt modelId="{E5583A20-324A-4A1B-B2DC-A61A867B1075}" type="parTrans" cxnId="{7A63BD5D-E28A-4EBF-92C4-325E1A17A572}">
      <dgm:prSet/>
      <dgm:spPr/>
      <dgm:t>
        <a:bodyPr/>
        <a:lstStyle/>
        <a:p>
          <a:endParaRPr lang="es-ES" sz="1800"/>
        </a:p>
      </dgm:t>
    </dgm:pt>
    <dgm:pt modelId="{B88CC1A2-6D01-4BAC-8B90-9B8807D2AA90}" type="sibTrans" cxnId="{7A63BD5D-E28A-4EBF-92C4-325E1A17A572}">
      <dgm:prSet/>
      <dgm:spPr/>
      <dgm:t>
        <a:bodyPr/>
        <a:lstStyle/>
        <a:p>
          <a:endParaRPr lang="es-ES" sz="1800"/>
        </a:p>
      </dgm:t>
    </dgm:pt>
    <dgm:pt modelId="{5B03B242-93BD-4B9B-B8D0-35D70D6E16B4}">
      <dgm:prSet phldrT="[Texto]" custT="1"/>
      <dgm:spPr/>
      <dgm:t>
        <a:bodyPr/>
        <a:lstStyle/>
        <a:p>
          <a:r>
            <a:rPr lang="es-GT" sz="1800" dirty="0" smtClean="0"/>
            <a:t>Centro </a:t>
          </a:r>
          <a:r>
            <a:rPr lang="es-GT" sz="1800" dirty="0" err="1" smtClean="0"/>
            <a:t>Neumotáxico</a:t>
          </a:r>
          <a:endParaRPr lang="es-GT" sz="1800" dirty="0" smtClean="0"/>
        </a:p>
        <a:p>
          <a:r>
            <a:rPr lang="es-GT" sz="1800" dirty="0" smtClean="0"/>
            <a:t>(</a:t>
          </a:r>
          <a:r>
            <a:rPr lang="es-GT" sz="1800" i="1" dirty="0" smtClean="0"/>
            <a:t>puente)</a:t>
          </a:r>
          <a:endParaRPr lang="es-ES" sz="1800" dirty="0"/>
        </a:p>
      </dgm:t>
    </dgm:pt>
    <dgm:pt modelId="{CEEEC78A-222C-4454-AA9D-BE403DF3C973}" type="parTrans" cxnId="{B7D87D58-A918-4765-A290-CEC5D3D13DBC}">
      <dgm:prSet/>
      <dgm:spPr/>
      <dgm:t>
        <a:bodyPr/>
        <a:lstStyle/>
        <a:p>
          <a:endParaRPr lang="es-ES" sz="1800"/>
        </a:p>
      </dgm:t>
    </dgm:pt>
    <dgm:pt modelId="{A6388D5A-B9F2-43C3-A5E5-64BE2F782039}" type="sibTrans" cxnId="{B7D87D58-A918-4765-A290-CEC5D3D13DBC}">
      <dgm:prSet/>
      <dgm:spPr/>
      <dgm:t>
        <a:bodyPr/>
        <a:lstStyle/>
        <a:p>
          <a:endParaRPr lang="es-ES" sz="1800"/>
        </a:p>
      </dgm:t>
    </dgm:pt>
    <dgm:pt modelId="{E583BEBB-5D4D-41CB-A685-6C8EE63867DC}">
      <dgm:prSet phldrT="[Texto]" custT="1"/>
      <dgm:spPr/>
      <dgm:t>
        <a:bodyPr/>
        <a:lstStyle/>
        <a:p>
          <a:r>
            <a:rPr lang="es-GT" sz="1800" dirty="0" smtClean="0"/>
            <a:t>Regula la frecuencia y profundidad respiratoria</a:t>
          </a:r>
          <a:endParaRPr lang="es-ES" sz="1800" dirty="0"/>
        </a:p>
      </dgm:t>
    </dgm:pt>
    <dgm:pt modelId="{1705C885-C54D-4117-86D3-AF893424E36B}" type="parTrans" cxnId="{8EDBAD05-617C-4D2F-BD42-0AD3A79AB78B}">
      <dgm:prSet/>
      <dgm:spPr/>
      <dgm:t>
        <a:bodyPr/>
        <a:lstStyle/>
        <a:p>
          <a:endParaRPr lang="es-ES" sz="1800"/>
        </a:p>
      </dgm:t>
    </dgm:pt>
    <dgm:pt modelId="{219B9CDE-3BA8-4FB8-849A-3E05360E77D3}" type="sibTrans" cxnId="{8EDBAD05-617C-4D2F-BD42-0AD3A79AB78B}">
      <dgm:prSet/>
      <dgm:spPr/>
      <dgm:t>
        <a:bodyPr/>
        <a:lstStyle/>
        <a:p>
          <a:endParaRPr lang="es-ES" sz="1800"/>
        </a:p>
      </dgm:t>
    </dgm:pt>
    <dgm:pt modelId="{61092333-A597-4690-9A6D-1423D168ED44}">
      <dgm:prSet phldrT="[Texto]" phldr="1" custT="1"/>
      <dgm:spPr/>
      <dgm:t>
        <a:bodyPr/>
        <a:lstStyle/>
        <a:p>
          <a:endParaRPr lang="es-ES" sz="1800" dirty="0"/>
        </a:p>
      </dgm:t>
    </dgm:pt>
    <dgm:pt modelId="{D8194727-44E2-405A-B294-5FB3A63C01C5}" type="parTrans" cxnId="{D780E4AB-F762-477B-8AFD-81C4CE6221CB}">
      <dgm:prSet/>
      <dgm:spPr/>
      <dgm:t>
        <a:bodyPr/>
        <a:lstStyle/>
        <a:p>
          <a:endParaRPr lang="es-ES" sz="1800"/>
        </a:p>
      </dgm:t>
    </dgm:pt>
    <dgm:pt modelId="{381B8B9D-C9D2-4DC8-B64F-CDBDFFDD8BBD}" type="sibTrans" cxnId="{D780E4AB-F762-477B-8AFD-81C4CE6221CB}">
      <dgm:prSet/>
      <dgm:spPr/>
      <dgm:t>
        <a:bodyPr/>
        <a:lstStyle/>
        <a:p>
          <a:endParaRPr lang="es-ES" sz="1800"/>
        </a:p>
      </dgm:t>
    </dgm:pt>
    <dgm:pt modelId="{D89D9935-2003-4515-9FAD-BC1FB4B71C70}">
      <dgm:prSet phldrT="[Texto]" custT="1"/>
      <dgm:spPr/>
      <dgm:t>
        <a:bodyPr/>
        <a:lstStyle/>
        <a:p>
          <a:endParaRPr lang="es-ES" sz="1800" dirty="0"/>
        </a:p>
      </dgm:t>
    </dgm:pt>
    <dgm:pt modelId="{72F28365-2996-4FDD-B9C2-E2BF4DA8EC65}" type="parTrans" cxnId="{F43D6217-0ECA-4DE3-B7A9-49DB211618A4}">
      <dgm:prSet/>
      <dgm:spPr/>
    </dgm:pt>
    <dgm:pt modelId="{881D7AF7-317E-4E96-93E3-22EF6D1E2293}" type="sibTrans" cxnId="{F43D6217-0ECA-4DE3-B7A9-49DB211618A4}">
      <dgm:prSet/>
      <dgm:spPr/>
    </dgm:pt>
    <dgm:pt modelId="{EC4B0F7F-E1C1-49C9-8B84-D4A06F56C7DC}">
      <dgm:prSet phldrT="[Texto]" custT="1"/>
      <dgm:spPr/>
      <dgm:t>
        <a:bodyPr/>
        <a:lstStyle/>
        <a:p>
          <a:r>
            <a:rPr lang="es-GT" sz="1400" dirty="0" smtClean="0"/>
            <a:t>Descargas repetitivas</a:t>
          </a:r>
          <a:endParaRPr lang="es-ES" sz="1400" dirty="0"/>
        </a:p>
      </dgm:t>
    </dgm:pt>
    <dgm:pt modelId="{EE0DD032-73B7-42DC-93B4-740DF0E9ADAF}" type="parTrans" cxnId="{5DB56991-1E32-44C8-ADF5-E145EDEDE4B9}">
      <dgm:prSet/>
      <dgm:spPr/>
    </dgm:pt>
    <dgm:pt modelId="{B469ACF1-73A6-4C17-981A-4F6E61BF0849}" type="sibTrans" cxnId="{5DB56991-1E32-44C8-ADF5-E145EDEDE4B9}">
      <dgm:prSet/>
      <dgm:spPr/>
    </dgm:pt>
    <dgm:pt modelId="{4EF5F779-B05C-4CA1-9559-6BA6AAACBBD2}" type="pres">
      <dgm:prSet presAssocID="{CC5489C9-0FC9-4B83-8CEB-6D0DD67EE9D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74636AB-347B-455A-A4D0-46F9721A7776}" type="pres">
      <dgm:prSet presAssocID="{EE505AE6-7AC8-4E5B-99E4-2D0248AF6ED6}" presName="linNode" presStyleCnt="0"/>
      <dgm:spPr/>
    </dgm:pt>
    <dgm:pt modelId="{F045F6CB-27E7-4CD4-A183-3CE2B2EBD752}" type="pres">
      <dgm:prSet presAssocID="{EE505AE6-7AC8-4E5B-99E4-2D0248AF6ED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92D039E-E979-47C0-B4E6-2D858C628632}" type="pres">
      <dgm:prSet presAssocID="{EE505AE6-7AC8-4E5B-99E4-2D0248AF6ED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9232E55-9784-4B42-85C6-3854227C17D1}" type="pres">
      <dgm:prSet presAssocID="{E4ECF3F2-8EE3-4D1F-971D-CCCE08A338F6}" presName="sp" presStyleCnt="0"/>
      <dgm:spPr/>
    </dgm:pt>
    <dgm:pt modelId="{A6FB78D6-A64A-4FA2-B6A3-94AB1DAB02D5}" type="pres">
      <dgm:prSet presAssocID="{C6468B59-98B6-46B9-8129-E78804236845}" presName="linNode" presStyleCnt="0"/>
      <dgm:spPr/>
    </dgm:pt>
    <dgm:pt modelId="{5EDD63E4-9297-499F-B4A8-4CE61C9B575A}" type="pres">
      <dgm:prSet presAssocID="{C6468B59-98B6-46B9-8129-E7880423684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0842210-B174-414A-8E6C-2C597D2B24A5}" type="pres">
      <dgm:prSet presAssocID="{C6468B59-98B6-46B9-8129-E7880423684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30D65E0-7864-40CE-8F1F-828475FBE33C}" type="pres">
      <dgm:prSet presAssocID="{F7BCA1E5-96A2-430E-B84F-32443D4D532A}" presName="sp" presStyleCnt="0"/>
      <dgm:spPr/>
    </dgm:pt>
    <dgm:pt modelId="{B165D486-A0AD-40AF-9E8A-EFAD1CAC59BB}" type="pres">
      <dgm:prSet presAssocID="{5B03B242-93BD-4B9B-B8D0-35D70D6E16B4}" presName="linNode" presStyleCnt="0"/>
      <dgm:spPr/>
    </dgm:pt>
    <dgm:pt modelId="{24DF4B5C-D0B9-4915-8137-B5412A40064E}" type="pres">
      <dgm:prSet presAssocID="{5B03B242-93BD-4B9B-B8D0-35D70D6E16B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0C65D20-F17D-430A-9A47-F75FA40E882F}" type="pres">
      <dgm:prSet presAssocID="{5B03B242-93BD-4B9B-B8D0-35D70D6E16B4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C123A92-AF3E-42E1-B5D1-E6B5847765C5}" type="presOf" srcId="{E583BEBB-5D4D-41CB-A685-6C8EE63867DC}" destId="{40C65D20-F17D-430A-9A47-F75FA40E882F}" srcOrd="0" destOrd="0" presId="urn:microsoft.com/office/officeart/2005/8/layout/vList5"/>
    <dgm:cxn modelId="{C35C4458-5743-4972-8187-FFB7836BBF38}" type="presOf" srcId="{CC5489C9-0FC9-4B83-8CEB-6D0DD67EE9DD}" destId="{4EF5F779-B05C-4CA1-9559-6BA6AAACBBD2}" srcOrd="0" destOrd="0" presId="urn:microsoft.com/office/officeart/2005/8/layout/vList5"/>
    <dgm:cxn modelId="{5BE46CB0-9501-4653-9E49-3DDD527A144B}" srcId="{EE505AE6-7AC8-4E5B-99E4-2D0248AF6ED6}" destId="{0B04DF99-01FA-4C2C-AE52-D77A802D0780}" srcOrd="1" destOrd="0" parTransId="{817CB454-0270-49BA-A91D-FB3D8D44D7B9}" sibTransId="{648428D6-6B43-42D2-8145-C48CC7A0812F}"/>
    <dgm:cxn modelId="{157A3F05-FCFE-4560-AA0E-1A501A93762E}" type="presOf" srcId="{5B03B242-93BD-4B9B-B8D0-35D70D6E16B4}" destId="{24DF4B5C-D0B9-4915-8137-B5412A40064E}" srcOrd="0" destOrd="0" presId="urn:microsoft.com/office/officeart/2005/8/layout/vList5"/>
    <dgm:cxn modelId="{30177765-8C51-4F46-9DE1-10EA06FAC745}" type="presOf" srcId="{61092333-A597-4690-9A6D-1423D168ED44}" destId="{40C65D20-F17D-430A-9A47-F75FA40E882F}" srcOrd="0" destOrd="1" presId="urn:microsoft.com/office/officeart/2005/8/layout/vList5"/>
    <dgm:cxn modelId="{5A581096-7B6F-47DF-8CC1-261A9412FF88}" type="presOf" srcId="{EC4B0F7F-E1C1-49C9-8B84-D4A06F56C7DC}" destId="{192D039E-E979-47C0-B4E6-2D858C628632}" srcOrd="0" destOrd="2" presId="urn:microsoft.com/office/officeart/2005/8/layout/vList5"/>
    <dgm:cxn modelId="{F6B6687F-40BB-4AC1-9946-59FCD42D4060}" srcId="{EE505AE6-7AC8-4E5B-99E4-2D0248AF6ED6}" destId="{F77C59F3-DE7A-4145-9F48-152481CFAA57}" srcOrd="0" destOrd="0" parTransId="{4CE20277-9CC5-4CC2-8C6F-48BBEBC455A2}" sibTransId="{20ED0EE3-B571-4E3A-917C-876A01BB00CF}"/>
    <dgm:cxn modelId="{7A63BD5D-E28A-4EBF-92C4-325E1A17A572}" srcId="{C6468B59-98B6-46B9-8129-E78804236845}" destId="{C1A98079-C460-436A-9CE4-B182A961A816}" srcOrd="1" destOrd="0" parTransId="{E5583A20-324A-4A1B-B2DC-A61A867B1075}" sibTransId="{B88CC1A2-6D01-4BAC-8B90-9B8807D2AA90}"/>
    <dgm:cxn modelId="{C0231B92-2909-4E79-88C8-2CBDE1E3A904}" type="presOf" srcId="{EE505AE6-7AC8-4E5B-99E4-2D0248AF6ED6}" destId="{F045F6CB-27E7-4CD4-A183-3CE2B2EBD752}" srcOrd="0" destOrd="0" presId="urn:microsoft.com/office/officeart/2005/8/layout/vList5"/>
    <dgm:cxn modelId="{DFCF1281-D0EE-4EA5-BC00-48E16ABE4517}" srcId="{C6468B59-98B6-46B9-8129-E78804236845}" destId="{937B2149-550A-4BB1-BD1C-25338BA7B5CD}" srcOrd="0" destOrd="0" parTransId="{F5F8EC5B-70BF-4747-B158-CF1E61167D1B}" sibTransId="{AC56D10D-DBF9-4074-B2DE-B353162730DE}"/>
    <dgm:cxn modelId="{F43D6217-0ECA-4DE3-B7A9-49DB211618A4}" srcId="{C6468B59-98B6-46B9-8129-E78804236845}" destId="{D89D9935-2003-4515-9FAD-BC1FB4B71C70}" srcOrd="2" destOrd="0" parTransId="{72F28365-2996-4FDD-B9C2-E2BF4DA8EC65}" sibTransId="{881D7AF7-317E-4E96-93E3-22EF6D1E2293}"/>
    <dgm:cxn modelId="{8075401B-C655-468D-AAA6-118209C7D40B}" srcId="{CC5489C9-0FC9-4B83-8CEB-6D0DD67EE9DD}" destId="{EE505AE6-7AC8-4E5B-99E4-2D0248AF6ED6}" srcOrd="0" destOrd="0" parTransId="{024502AE-2320-421C-ACBA-98BB78099525}" sibTransId="{E4ECF3F2-8EE3-4D1F-971D-CCCE08A338F6}"/>
    <dgm:cxn modelId="{961FF28F-BC15-432C-8D9C-2DDA06D99E5A}" type="presOf" srcId="{D89D9935-2003-4515-9FAD-BC1FB4B71C70}" destId="{A0842210-B174-414A-8E6C-2C597D2B24A5}" srcOrd="0" destOrd="2" presId="urn:microsoft.com/office/officeart/2005/8/layout/vList5"/>
    <dgm:cxn modelId="{988786B6-A5FE-46E1-90E4-564C1AB76DFC}" type="presOf" srcId="{C1A98079-C460-436A-9CE4-B182A961A816}" destId="{A0842210-B174-414A-8E6C-2C597D2B24A5}" srcOrd="0" destOrd="1" presId="urn:microsoft.com/office/officeart/2005/8/layout/vList5"/>
    <dgm:cxn modelId="{88B759BE-D445-4443-8937-7C535B8F78F8}" type="presOf" srcId="{C6468B59-98B6-46B9-8129-E78804236845}" destId="{5EDD63E4-9297-499F-B4A8-4CE61C9B575A}" srcOrd="0" destOrd="0" presId="urn:microsoft.com/office/officeart/2005/8/layout/vList5"/>
    <dgm:cxn modelId="{825C0701-C8F7-435C-9B8E-0D1704FC50E3}" srcId="{CC5489C9-0FC9-4B83-8CEB-6D0DD67EE9DD}" destId="{C6468B59-98B6-46B9-8129-E78804236845}" srcOrd="1" destOrd="0" parTransId="{0D892A90-A221-44F6-A5F5-BD8317FF5B80}" sibTransId="{F7BCA1E5-96A2-430E-B84F-32443D4D532A}"/>
    <dgm:cxn modelId="{6D1B1B24-267F-4F99-A1C9-92322C1EAE5F}" type="presOf" srcId="{0B04DF99-01FA-4C2C-AE52-D77A802D0780}" destId="{192D039E-E979-47C0-B4E6-2D858C628632}" srcOrd="0" destOrd="1" presId="urn:microsoft.com/office/officeart/2005/8/layout/vList5"/>
    <dgm:cxn modelId="{D9CFE13A-2396-4EED-8ECC-A8B8EB830370}" type="presOf" srcId="{937B2149-550A-4BB1-BD1C-25338BA7B5CD}" destId="{A0842210-B174-414A-8E6C-2C597D2B24A5}" srcOrd="0" destOrd="0" presId="urn:microsoft.com/office/officeart/2005/8/layout/vList5"/>
    <dgm:cxn modelId="{8EDBAD05-617C-4D2F-BD42-0AD3A79AB78B}" srcId="{5B03B242-93BD-4B9B-B8D0-35D70D6E16B4}" destId="{E583BEBB-5D4D-41CB-A685-6C8EE63867DC}" srcOrd="0" destOrd="0" parTransId="{1705C885-C54D-4117-86D3-AF893424E36B}" sibTransId="{219B9CDE-3BA8-4FB8-849A-3E05360E77D3}"/>
    <dgm:cxn modelId="{D780E4AB-F762-477B-8AFD-81C4CE6221CB}" srcId="{5B03B242-93BD-4B9B-B8D0-35D70D6E16B4}" destId="{61092333-A597-4690-9A6D-1423D168ED44}" srcOrd="1" destOrd="0" parTransId="{D8194727-44E2-405A-B294-5FB3A63C01C5}" sibTransId="{381B8B9D-C9D2-4DC8-B64F-CDBDFFDD8BBD}"/>
    <dgm:cxn modelId="{B7D87D58-A918-4765-A290-CEC5D3D13DBC}" srcId="{CC5489C9-0FC9-4B83-8CEB-6D0DD67EE9DD}" destId="{5B03B242-93BD-4B9B-B8D0-35D70D6E16B4}" srcOrd="2" destOrd="0" parTransId="{CEEEC78A-222C-4454-AA9D-BE403DF3C973}" sibTransId="{A6388D5A-B9F2-43C3-A5E5-64BE2F782039}"/>
    <dgm:cxn modelId="{5DB56991-1E32-44C8-ADF5-E145EDEDE4B9}" srcId="{EE505AE6-7AC8-4E5B-99E4-2D0248AF6ED6}" destId="{EC4B0F7F-E1C1-49C9-8B84-D4A06F56C7DC}" srcOrd="2" destOrd="0" parTransId="{EE0DD032-73B7-42DC-93B4-740DF0E9ADAF}" sibTransId="{B469ACF1-73A6-4C17-981A-4F6E61BF0849}"/>
    <dgm:cxn modelId="{C50C2E6B-CE59-458B-ABAE-35BA8833DAC7}" type="presOf" srcId="{F77C59F3-DE7A-4145-9F48-152481CFAA57}" destId="{192D039E-E979-47C0-B4E6-2D858C628632}" srcOrd="0" destOrd="0" presId="urn:microsoft.com/office/officeart/2005/8/layout/vList5"/>
    <dgm:cxn modelId="{93823853-48E8-4580-941D-D9E9A3162EAD}" type="presParOf" srcId="{4EF5F779-B05C-4CA1-9559-6BA6AAACBBD2}" destId="{F74636AB-347B-455A-A4D0-46F9721A7776}" srcOrd="0" destOrd="0" presId="urn:microsoft.com/office/officeart/2005/8/layout/vList5"/>
    <dgm:cxn modelId="{B15C8B73-5579-4FB3-AED1-2D11AE7A58AC}" type="presParOf" srcId="{F74636AB-347B-455A-A4D0-46F9721A7776}" destId="{F045F6CB-27E7-4CD4-A183-3CE2B2EBD752}" srcOrd="0" destOrd="0" presId="urn:microsoft.com/office/officeart/2005/8/layout/vList5"/>
    <dgm:cxn modelId="{1FD4B583-35B9-44E8-A80E-8419DCA865EE}" type="presParOf" srcId="{F74636AB-347B-455A-A4D0-46F9721A7776}" destId="{192D039E-E979-47C0-B4E6-2D858C628632}" srcOrd="1" destOrd="0" presId="urn:microsoft.com/office/officeart/2005/8/layout/vList5"/>
    <dgm:cxn modelId="{236680C9-FC6E-4BF9-BBAD-D70AE2EA99A6}" type="presParOf" srcId="{4EF5F779-B05C-4CA1-9559-6BA6AAACBBD2}" destId="{09232E55-9784-4B42-85C6-3854227C17D1}" srcOrd="1" destOrd="0" presId="urn:microsoft.com/office/officeart/2005/8/layout/vList5"/>
    <dgm:cxn modelId="{85657BA8-9783-4B22-A718-A138A14619EF}" type="presParOf" srcId="{4EF5F779-B05C-4CA1-9559-6BA6AAACBBD2}" destId="{A6FB78D6-A64A-4FA2-B6A3-94AB1DAB02D5}" srcOrd="2" destOrd="0" presId="urn:microsoft.com/office/officeart/2005/8/layout/vList5"/>
    <dgm:cxn modelId="{92423ED7-9DB5-4758-9C66-337FC93CF233}" type="presParOf" srcId="{A6FB78D6-A64A-4FA2-B6A3-94AB1DAB02D5}" destId="{5EDD63E4-9297-499F-B4A8-4CE61C9B575A}" srcOrd="0" destOrd="0" presId="urn:microsoft.com/office/officeart/2005/8/layout/vList5"/>
    <dgm:cxn modelId="{CA1997E6-C81B-4A32-924A-B34B2FC9C66A}" type="presParOf" srcId="{A6FB78D6-A64A-4FA2-B6A3-94AB1DAB02D5}" destId="{A0842210-B174-414A-8E6C-2C597D2B24A5}" srcOrd="1" destOrd="0" presId="urn:microsoft.com/office/officeart/2005/8/layout/vList5"/>
    <dgm:cxn modelId="{E69AFA2F-829F-4FC5-99BB-4674F520AF48}" type="presParOf" srcId="{4EF5F779-B05C-4CA1-9559-6BA6AAACBBD2}" destId="{F30D65E0-7864-40CE-8F1F-828475FBE33C}" srcOrd="3" destOrd="0" presId="urn:microsoft.com/office/officeart/2005/8/layout/vList5"/>
    <dgm:cxn modelId="{931F4CFD-F6F9-43EA-B27C-5FDEC199A6CB}" type="presParOf" srcId="{4EF5F779-B05C-4CA1-9559-6BA6AAACBBD2}" destId="{B165D486-A0AD-40AF-9E8A-EFAD1CAC59BB}" srcOrd="4" destOrd="0" presId="urn:microsoft.com/office/officeart/2005/8/layout/vList5"/>
    <dgm:cxn modelId="{BD5755F3-8F72-4F88-B08B-6B8811E87FA1}" type="presParOf" srcId="{B165D486-A0AD-40AF-9E8A-EFAD1CAC59BB}" destId="{24DF4B5C-D0B9-4915-8137-B5412A40064E}" srcOrd="0" destOrd="0" presId="urn:microsoft.com/office/officeart/2005/8/layout/vList5"/>
    <dgm:cxn modelId="{580D0BAA-AEEF-45F6-A816-20DCC0F8B53B}" type="presParOf" srcId="{B165D486-A0AD-40AF-9E8A-EFAD1CAC59BB}" destId="{40C65D20-F17D-430A-9A47-F75FA40E882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2D039E-E979-47C0-B4E6-2D858C628632}">
      <dsp:nvSpPr>
        <dsp:cNvPr id="0" name=""/>
        <dsp:cNvSpPr/>
      </dsp:nvSpPr>
      <dsp:spPr>
        <a:xfrm rot="5400000">
          <a:off x="5132642" y="-1942818"/>
          <a:ext cx="1206696" cy="53985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400" kern="1200" dirty="0" smtClean="0"/>
            <a:t>Produce la inspiración y el RITMO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400" kern="1200" dirty="0" smtClean="0"/>
            <a:t>Ubicado dentro del N.T.S. que es sensitivo del X y IX, recibe información de:1)Quimiorreceptores periféricos, 2)</a:t>
          </a:r>
          <a:r>
            <a:rPr lang="es-GT" sz="1400" kern="1200" dirty="0" err="1" smtClean="0"/>
            <a:t>barorreceptores</a:t>
          </a:r>
          <a:r>
            <a:rPr lang="es-GT" sz="1400" kern="1200" dirty="0" smtClean="0"/>
            <a:t>, 3)receptores pulmonares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400" kern="1200" dirty="0" smtClean="0"/>
            <a:t>Descargas repetitivas</a:t>
          </a:r>
          <a:endParaRPr lang="es-ES" sz="1400" kern="1200" dirty="0"/>
        </a:p>
      </dsp:txBody>
      <dsp:txXfrm rot="5400000">
        <a:off x="5132642" y="-1942818"/>
        <a:ext cx="1206696" cy="5398579"/>
      </dsp:txXfrm>
    </dsp:sp>
    <dsp:sp modelId="{F045F6CB-27E7-4CD4-A183-3CE2B2EBD752}">
      <dsp:nvSpPr>
        <dsp:cNvPr id="0" name=""/>
        <dsp:cNvSpPr/>
      </dsp:nvSpPr>
      <dsp:spPr>
        <a:xfrm>
          <a:off x="0" y="2285"/>
          <a:ext cx="3036700" cy="1508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800" kern="1200" dirty="0" smtClean="0"/>
            <a:t>Grupo Respiratorio Dorsal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800" kern="1200" dirty="0" smtClean="0"/>
            <a:t>(</a:t>
          </a:r>
          <a:r>
            <a:rPr lang="es-GT" sz="1800" i="1" kern="1200" dirty="0" smtClean="0"/>
            <a:t>bulbo </a:t>
          </a:r>
          <a:r>
            <a:rPr lang="es-GT" sz="1800" b="1" i="1" u="sng" kern="1200" dirty="0" smtClean="0"/>
            <a:t>dorsal</a:t>
          </a:r>
          <a:r>
            <a:rPr lang="es-GT" sz="1800" i="1" kern="1200" dirty="0" smtClean="0"/>
            <a:t>)</a:t>
          </a:r>
          <a:endParaRPr lang="es-ES" sz="1800" kern="1200" dirty="0"/>
        </a:p>
      </dsp:txBody>
      <dsp:txXfrm>
        <a:off x="0" y="2285"/>
        <a:ext cx="3036700" cy="1508370"/>
      </dsp:txXfrm>
    </dsp:sp>
    <dsp:sp modelId="{A0842210-B174-414A-8E6C-2C597D2B24A5}">
      <dsp:nvSpPr>
        <dsp:cNvPr id="0" name=""/>
        <dsp:cNvSpPr/>
      </dsp:nvSpPr>
      <dsp:spPr>
        <a:xfrm rot="5400000">
          <a:off x="5132642" y="-359029"/>
          <a:ext cx="1206696" cy="53985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800" kern="1200" dirty="0" smtClean="0"/>
            <a:t>Produce la espiración e inspiración “</a:t>
          </a:r>
          <a:r>
            <a:rPr lang="es-GT" sz="1800" kern="1200" dirty="0" err="1" smtClean="0"/>
            <a:t>sobreestimulada</a:t>
          </a:r>
          <a:r>
            <a:rPr lang="es-GT" sz="1800" kern="1200" dirty="0" smtClean="0"/>
            <a:t>”, adicional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800" kern="1200" dirty="0" smtClean="0"/>
            <a:t>En la respiración normal están inactivadas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/>
        </a:p>
      </dsp:txBody>
      <dsp:txXfrm rot="5400000">
        <a:off x="5132642" y="-359029"/>
        <a:ext cx="1206696" cy="5398579"/>
      </dsp:txXfrm>
    </dsp:sp>
    <dsp:sp modelId="{5EDD63E4-9297-499F-B4A8-4CE61C9B575A}">
      <dsp:nvSpPr>
        <dsp:cNvPr id="0" name=""/>
        <dsp:cNvSpPr/>
      </dsp:nvSpPr>
      <dsp:spPr>
        <a:xfrm>
          <a:off x="0" y="1586074"/>
          <a:ext cx="3036700" cy="1508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800" kern="1200" dirty="0" smtClean="0"/>
            <a:t>Grupo Respiratorio Ventral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800" kern="1200" dirty="0" smtClean="0"/>
            <a:t>(</a:t>
          </a:r>
          <a:r>
            <a:rPr lang="es-GT" sz="1800" i="1" kern="1200" dirty="0" smtClean="0"/>
            <a:t>bulbo </a:t>
          </a:r>
          <a:r>
            <a:rPr lang="es-GT" sz="1800" i="1" kern="1200" dirty="0" err="1" smtClean="0"/>
            <a:t>ventro</a:t>
          </a:r>
          <a:r>
            <a:rPr lang="es-GT" sz="1800" i="1" kern="1200" dirty="0" smtClean="0"/>
            <a:t>-lateral)</a:t>
          </a:r>
          <a:endParaRPr lang="es-ES" sz="1800" kern="1200" dirty="0"/>
        </a:p>
      </dsp:txBody>
      <dsp:txXfrm>
        <a:off x="0" y="1586074"/>
        <a:ext cx="3036700" cy="1508370"/>
      </dsp:txXfrm>
    </dsp:sp>
    <dsp:sp modelId="{40C65D20-F17D-430A-9A47-F75FA40E882F}">
      <dsp:nvSpPr>
        <dsp:cNvPr id="0" name=""/>
        <dsp:cNvSpPr/>
      </dsp:nvSpPr>
      <dsp:spPr>
        <a:xfrm rot="5400000">
          <a:off x="5132642" y="1224759"/>
          <a:ext cx="1206696" cy="53985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800" kern="1200" dirty="0" smtClean="0"/>
            <a:t>Regula la frecuencia y profundidad respiratoria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/>
        </a:p>
      </dsp:txBody>
      <dsp:txXfrm rot="5400000">
        <a:off x="5132642" y="1224759"/>
        <a:ext cx="1206696" cy="5398579"/>
      </dsp:txXfrm>
    </dsp:sp>
    <dsp:sp modelId="{24DF4B5C-D0B9-4915-8137-B5412A40064E}">
      <dsp:nvSpPr>
        <dsp:cNvPr id="0" name=""/>
        <dsp:cNvSpPr/>
      </dsp:nvSpPr>
      <dsp:spPr>
        <a:xfrm>
          <a:off x="0" y="3169863"/>
          <a:ext cx="3036700" cy="1508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800" kern="1200" dirty="0" smtClean="0"/>
            <a:t>Centro </a:t>
          </a:r>
          <a:r>
            <a:rPr lang="es-GT" sz="1800" kern="1200" dirty="0" err="1" smtClean="0"/>
            <a:t>Neumotáxico</a:t>
          </a:r>
          <a:endParaRPr lang="es-GT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800" kern="1200" dirty="0" smtClean="0"/>
            <a:t>(</a:t>
          </a:r>
          <a:r>
            <a:rPr lang="es-GT" sz="1800" i="1" kern="1200" dirty="0" smtClean="0"/>
            <a:t>puente)</a:t>
          </a:r>
          <a:endParaRPr lang="es-ES" sz="1800" kern="1200" dirty="0"/>
        </a:p>
      </dsp:txBody>
      <dsp:txXfrm>
        <a:off x="0" y="3169863"/>
        <a:ext cx="3036700" cy="15083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3A6F2EB-5A54-4E2D-AB00-E926A901CF2D}" type="datetimeFigureOut">
              <a:rPr lang="es-ES" smtClean="0"/>
              <a:pPr/>
              <a:t>08/08/2014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4EE92EB-0310-41A1-9123-74330EB503D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GT" dirty="0" smtClean="0"/>
              <a:t>Regulación de la Respiración…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55576" y="5157192"/>
            <a:ext cx="8077200" cy="1355600"/>
          </a:xfrm>
        </p:spPr>
        <p:txBody>
          <a:bodyPr>
            <a:normAutofit/>
          </a:bodyPr>
          <a:lstStyle/>
          <a:p>
            <a:pPr algn="r"/>
            <a:r>
              <a:rPr lang="es-GT" sz="1800" i="1" dirty="0" smtClean="0"/>
              <a:t>Dr. Johnnathan Emanuel Molina</a:t>
            </a:r>
          </a:p>
          <a:p>
            <a:pPr algn="r"/>
            <a:r>
              <a:rPr lang="es-GT" sz="1800" i="1" dirty="0" smtClean="0"/>
              <a:t>Médico y Cirujano</a:t>
            </a:r>
          </a:p>
          <a:p>
            <a:pPr algn="r"/>
            <a:r>
              <a:rPr lang="es-GT" sz="1800" i="1" dirty="0" smtClean="0"/>
              <a:t>Catedrático</a:t>
            </a:r>
          </a:p>
          <a:p>
            <a:pPr algn="r"/>
            <a:r>
              <a:rPr lang="es-GT" sz="1800" i="1" dirty="0" smtClean="0"/>
              <a:t>Universidad de San Carlos de Guatemala</a:t>
            </a:r>
            <a:endParaRPr lang="es-ES" sz="1800" i="1" dirty="0"/>
          </a:p>
        </p:txBody>
      </p:sp>
      <p:pic>
        <p:nvPicPr>
          <p:cNvPr id="33794" name="Picture 2" descr="http://www.datosgratis.net/wp-content/uploads/2011/03/emigrar-a-aleman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04663"/>
            <a:ext cx="4104456" cy="2458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Test </a:t>
            </a:r>
            <a:r>
              <a:rPr lang="es-GT" sz="2400" dirty="0" err="1" smtClean="0"/>
              <a:t>yourself</a:t>
            </a:r>
            <a:r>
              <a:rPr lang="es-GT" sz="2400" dirty="0" smtClean="0"/>
              <a:t>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endParaRPr lang="es-ES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3479" t="17344" r="36636" b="17688"/>
          <a:stretch>
            <a:fillRect/>
          </a:stretch>
        </p:blipFill>
        <p:spPr bwMode="auto">
          <a:xfrm>
            <a:off x="2411760" y="1412776"/>
            <a:ext cx="4464496" cy="54566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Reflejo de insuflación de </a:t>
            </a:r>
            <a:r>
              <a:rPr lang="es-GT" sz="2400" dirty="0" err="1" smtClean="0"/>
              <a:t>Hering-Breuer</a:t>
            </a:r>
            <a:r>
              <a:rPr lang="es-GT" sz="2400" dirty="0" smtClean="0"/>
              <a:t>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2400" dirty="0" smtClean="0"/>
              <a:t>Señales sensitivas que ayudan a regular la respiración</a:t>
            </a:r>
          </a:p>
          <a:p>
            <a:pPr algn="just"/>
            <a:r>
              <a:rPr lang="es-GT" sz="2400" dirty="0" smtClean="0"/>
              <a:t>Receptores de distensión en bronquios y bronquiolos</a:t>
            </a:r>
          </a:p>
          <a:p>
            <a:pPr algn="just"/>
            <a:endParaRPr lang="es-GT" sz="2400" dirty="0" smtClean="0"/>
          </a:p>
          <a:p>
            <a:pPr algn="ctr">
              <a:buNone/>
            </a:pPr>
            <a:r>
              <a:rPr lang="es-GT" sz="2400" dirty="0" smtClean="0"/>
              <a:t>Distensión                Vago                 Grupo Dorsal    </a:t>
            </a:r>
          </a:p>
          <a:p>
            <a:pPr algn="ctr">
              <a:buNone/>
            </a:pPr>
            <a:r>
              <a:rPr lang="es-GT" sz="2400" dirty="0" smtClean="0">
                <a:latin typeface="Calibri"/>
              </a:rPr>
              <a:t>↓inspiración y ↑ F.R.  Similar al C.N.</a:t>
            </a:r>
          </a:p>
          <a:p>
            <a:pPr algn="just">
              <a:buNone/>
            </a:pPr>
            <a:endParaRPr lang="es-GT" sz="2400" dirty="0" smtClean="0">
              <a:latin typeface="Calibri"/>
            </a:endParaRPr>
          </a:p>
          <a:p>
            <a:pPr algn="just"/>
            <a:r>
              <a:rPr lang="es-GT" sz="2400" dirty="0" smtClean="0">
                <a:latin typeface="Calibri"/>
              </a:rPr>
              <a:t>Se activa con </a:t>
            </a:r>
            <a:r>
              <a:rPr lang="es-GT" sz="2400" dirty="0" err="1" smtClean="0">
                <a:latin typeface="Calibri"/>
              </a:rPr>
              <a:t>sobredistensión</a:t>
            </a:r>
            <a:r>
              <a:rPr lang="es-GT" sz="2400" dirty="0" smtClean="0">
                <a:latin typeface="Calibri"/>
              </a:rPr>
              <a:t> de 1.5 L aire</a:t>
            </a:r>
            <a:endParaRPr lang="es-ES" sz="2400" dirty="0"/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3131840" y="3140968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 de flecha"/>
          <p:cNvCxnSpPr/>
          <p:nvPr/>
        </p:nvCxnSpPr>
        <p:spPr>
          <a:xfrm>
            <a:off x="4860032" y="3140968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42" name="Picture 2" descr="http://cdn4.independent.ie/incoming/article30389959.ece/9b5b9/ALTERNATES/h342/snick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6284" t="17344" r="25567" b="11782"/>
          <a:stretch>
            <a:fillRect/>
          </a:stretch>
        </p:blipFill>
        <p:spPr bwMode="auto">
          <a:xfrm>
            <a:off x="4211960" y="2776312"/>
            <a:ext cx="4932040" cy="408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Control Químico de la Respiración…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8075240" cy="4625609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Objetivo último de la respiración?</a:t>
            </a:r>
          </a:p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CO2 y H2                  efecto directo</a:t>
            </a:r>
          </a:p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O2                               efecto indirecto                      ¿porqué tienen distintos efectos?</a:t>
            </a:r>
          </a:p>
          <a:p>
            <a:pPr algn="just">
              <a:buNone/>
            </a:pPr>
            <a:r>
              <a:rPr lang="es-GT" sz="1800" dirty="0" smtClean="0"/>
              <a:t>¿Dónde realiza su efecto indirecto el O2?</a:t>
            </a:r>
          </a:p>
          <a:p>
            <a:pPr algn="just">
              <a:buNone/>
            </a:pPr>
            <a:endParaRPr lang="es-GT" sz="1800" dirty="0" smtClean="0"/>
          </a:p>
          <a:p>
            <a:pPr algn="just"/>
            <a:r>
              <a:rPr lang="es-GT" sz="1800" b="1" dirty="0" smtClean="0"/>
              <a:t>Zona </a:t>
            </a:r>
            <a:r>
              <a:rPr lang="es-GT" sz="1800" b="1" dirty="0" err="1" smtClean="0"/>
              <a:t>Quimiosensible</a:t>
            </a:r>
            <a:endParaRPr lang="es-GT" sz="1800" b="1" dirty="0" smtClean="0"/>
          </a:p>
          <a:p>
            <a:pPr algn="just">
              <a:buNone/>
            </a:pPr>
            <a:r>
              <a:rPr lang="es-GT" sz="1800" dirty="0" smtClean="0"/>
              <a:t>-A qué estímulos es más sensible?</a:t>
            </a:r>
          </a:p>
          <a:p>
            <a:pPr algn="just">
              <a:buNone/>
            </a:pPr>
            <a:r>
              <a:rPr lang="es-GT" sz="1800" dirty="0" smtClean="0"/>
              <a:t>-Adaptación a 1/5 de su función inicial a los 2</a:t>
            </a:r>
          </a:p>
          <a:p>
            <a:pPr algn="just">
              <a:buNone/>
            </a:pPr>
            <a:r>
              <a:rPr lang="es-GT" sz="1800" dirty="0" smtClean="0"/>
              <a:t> días, mecanismo?</a:t>
            </a:r>
          </a:p>
          <a:p>
            <a:pPr algn="just">
              <a:buNone/>
            </a:pPr>
            <a:r>
              <a:rPr lang="es-GT" sz="1800" dirty="0" smtClean="0"/>
              <a:t>-Efecto agudo potente y crónico débil</a:t>
            </a:r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r>
              <a:rPr lang="es-GT" sz="1800" dirty="0" smtClean="0"/>
              <a:t>-</a:t>
            </a:r>
            <a:r>
              <a:rPr lang="es-GT" sz="1800" b="1" dirty="0" smtClean="0"/>
              <a:t>Aclimatación</a:t>
            </a:r>
            <a:r>
              <a:rPr lang="es-GT" sz="1800" dirty="0" smtClean="0"/>
              <a:t> 2-3 días responde</a:t>
            </a:r>
          </a:p>
          <a:p>
            <a:pPr algn="just">
              <a:buNone/>
            </a:pPr>
            <a:r>
              <a:rPr lang="es-GT" sz="1800" dirty="0" err="1" smtClean="0"/>
              <a:t>Pralte</a:t>
            </a:r>
            <a:r>
              <a:rPr lang="es-GT" sz="1800" dirty="0" smtClean="0"/>
              <a:t>. A la hipoxia y ya no al CO2 ni al H2</a:t>
            </a:r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r>
              <a:rPr lang="es-GT" sz="1800" dirty="0" smtClean="0"/>
              <a:t>-</a:t>
            </a:r>
            <a:r>
              <a:rPr lang="es-GT" sz="1800" b="1" dirty="0" smtClean="0"/>
              <a:t>Durante el ejercicio </a:t>
            </a:r>
            <a:r>
              <a:rPr lang="es-GT" sz="1800" dirty="0" smtClean="0"/>
              <a:t>la concentración de los </a:t>
            </a:r>
          </a:p>
          <a:p>
            <a:pPr algn="just">
              <a:buNone/>
            </a:pPr>
            <a:r>
              <a:rPr lang="es-GT" sz="1800" dirty="0" smtClean="0"/>
              <a:t>gases no cambian, </a:t>
            </a:r>
            <a:r>
              <a:rPr lang="es-GT" sz="1800" dirty="0" smtClean="0">
                <a:latin typeface="Calibri"/>
              </a:rPr>
              <a:t>↑FR por ↑ de señales </a:t>
            </a:r>
            <a:r>
              <a:rPr lang="es-GT" sz="1800" dirty="0" err="1" smtClean="0">
                <a:latin typeface="Calibri"/>
              </a:rPr>
              <a:t>neurógenas</a:t>
            </a:r>
            <a:endParaRPr lang="es-GT" sz="1800" dirty="0" smtClean="0"/>
          </a:p>
          <a:p>
            <a:pPr algn="just">
              <a:buFont typeface="Wingdings" pitchFamily="2" charset="2"/>
              <a:buChar char="v"/>
            </a:pPr>
            <a:endParaRPr lang="es-ES" sz="1800" dirty="0"/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1835696" y="2276872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 de flecha"/>
          <p:cNvCxnSpPr/>
          <p:nvPr/>
        </p:nvCxnSpPr>
        <p:spPr>
          <a:xfrm>
            <a:off x="1331640" y="2564904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errar llave"/>
          <p:cNvSpPr/>
          <p:nvPr/>
        </p:nvSpPr>
        <p:spPr>
          <a:xfrm>
            <a:off x="4499992" y="2204864"/>
            <a:ext cx="72008" cy="43204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endParaRPr lang="es-ES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5693" t="16360" r="34975" b="117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endParaRPr lang="es-ES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2964" t="19312" r="37978" b="107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4818" name="Picture 2" descr="http://2.bp.blogspot.com/-YNYWNkqOzpI/U7GJMxHq2QI/AAAAAAAAQVA/RPg9YnYjelA/s1600/memes-eliminaci%25C3%25B3n-mexico-mundi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42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endParaRPr lang="es-ES" sz="1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3517" t="17344" r="23353" b="10797"/>
          <a:stretch>
            <a:fillRect/>
          </a:stretch>
        </p:blipFill>
        <p:spPr bwMode="auto">
          <a:xfrm>
            <a:off x="0" y="0"/>
            <a:ext cx="9144000" cy="6953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2915816" y="836712"/>
            <a:ext cx="4642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Po2 &lt;70 </a:t>
            </a:r>
            <a:r>
              <a:rPr lang="es-GT" dirty="0" err="1" smtClean="0"/>
              <a:t>mmHg</a:t>
            </a:r>
            <a:r>
              <a:rPr lang="es-GT" dirty="0" smtClean="0"/>
              <a:t>  activa a los quimiorreceptores </a:t>
            </a:r>
          </a:p>
          <a:p>
            <a:r>
              <a:rPr lang="es-GT" dirty="0" smtClean="0"/>
              <a:t>(Regula la ventilación de una forma </a:t>
            </a:r>
            <a:r>
              <a:rPr lang="es-GT" i="1" u="sng" dirty="0" smtClean="0"/>
              <a:t>secundaria)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2901009" y="1641574"/>
            <a:ext cx="62429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El aumento de CO2 e H2 también activa a los quimiorreceptores</a:t>
            </a:r>
          </a:p>
          <a:p>
            <a:r>
              <a:rPr lang="es-GT" dirty="0" smtClean="0"/>
              <a:t>PERO 7 veces más potente en el C.R. y 5 veces más rápido </a:t>
            </a:r>
          </a:p>
          <a:p>
            <a:r>
              <a:rPr lang="es-GT" dirty="0" smtClean="0"/>
              <a:t>(útil en el ejercicio donde aumenta rápidamente el CO2) </a:t>
            </a:r>
            <a:endParaRPr lang="es-E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err="1" smtClean="0"/>
              <a:t>Re´spiración</a:t>
            </a:r>
            <a:r>
              <a:rPr lang="es-GT" sz="2400" dirty="0" smtClean="0"/>
              <a:t> de </a:t>
            </a:r>
            <a:r>
              <a:rPr lang="es-GT" sz="2400" dirty="0" err="1" smtClean="0"/>
              <a:t>Cheyne</a:t>
            </a:r>
            <a:r>
              <a:rPr lang="es-GT" sz="2400" dirty="0" smtClean="0"/>
              <a:t>- Stokes…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endParaRPr lang="es-ES" sz="1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440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endParaRPr lang="es-ES" sz="1800" dirty="0"/>
          </a:p>
        </p:txBody>
      </p:sp>
      <p:pic>
        <p:nvPicPr>
          <p:cNvPr id="9218" name="Picture 2" descr="C:\Users\Jonathan\Downloads\644405_352411284840051_741513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91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Regulación de la respiración…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El sistema nervioso controla la velocidad de ventilación alveolar</a:t>
            </a:r>
          </a:p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La PO2 y la PCO2 difícilmente se alteran inclusive durante el ejercicio</a:t>
            </a:r>
          </a:p>
          <a:p>
            <a:pPr algn="just">
              <a:buFont typeface="Wingdings" pitchFamily="2" charset="2"/>
              <a:buChar char="v"/>
            </a:pPr>
            <a:endParaRPr lang="es-ES" sz="1800" dirty="0"/>
          </a:p>
        </p:txBody>
      </p:sp>
      <p:pic>
        <p:nvPicPr>
          <p:cNvPr id="20482" name="Picture 2" descr="http://www.glits.mx/ckfinder/userfiles/images/respirar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708920"/>
            <a:ext cx="2803273" cy="3789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GT" i="1" dirty="0" smtClean="0"/>
              <a:t>Gracias…</a:t>
            </a:r>
            <a:endParaRPr lang="es-ES" i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Centro Respiratorio…</a:t>
            </a:r>
            <a:endParaRPr lang="es-ES" sz="24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988840"/>
          <a:ext cx="843528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755576" y="1628800"/>
            <a:ext cx="3246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Dividido en 3 grupos principales:</a:t>
            </a:r>
            <a:endParaRPr lang="es-E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4" descr="http://cdn.noticiaaldia.com/wp-content/uploads/2014/06/mem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5109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Centro Respiratorio…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endParaRPr lang="es-E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4624" t="19313" r="23907" b="11782"/>
          <a:stretch>
            <a:fillRect/>
          </a:stretch>
        </p:blipFill>
        <p:spPr bwMode="auto">
          <a:xfrm>
            <a:off x="179512" y="1465427"/>
            <a:ext cx="8712968" cy="54199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194" name="Picture 2" descr="C:\Users\Jonathan\Downloads\538079_319070418159607_395998383_n.jpg"/>
          <p:cNvPicPr>
            <a:picLocks noChangeAspect="1" noChangeArrowheads="1"/>
          </p:cNvPicPr>
          <p:nvPr/>
        </p:nvPicPr>
        <p:blipFill>
          <a:blip r:embed="rId2" cstate="print"/>
          <a:srcRect b="11653"/>
          <a:stretch>
            <a:fillRect/>
          </a:stretch>
        </p:blipFill>
        <p:spPr bwMode="auto">
          <a:xfrm>
            <a:off x="0" y="91245"/>
            <a:ext cx="9144000" cy="67667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Grupo respiratorio dorsal…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2000" dirty="0" smtClean="0"/>
              <a:t>NO es una descarga espontánea de potenciales de acción</a:t>
            </a:r>
          </a:p>
          <a:p>
            <a:pPr algn="just">
              <a:buFont typeface="Wingdings" pitchFamily="2" charset="2"/>
              <a:buChar char="v"/>
            </a:pPr>
            <a:r>
              <a:rPr lang="es-GT" sz="2000" dirty="0" smtClean="0"/>
              <a:t>“marcapasos”</a:t>
            </a:r>
          </a:p>
          <a:p>
            <a:pPr algn="just">
              <a:buFont typeface="Wingdings" pitchFamily="2" charset="2"/>
              <a:buChar char="v"/>
            </a:pPr>
            <a:r>
              <a:rPr lang="es-GT" sz="2000" dirty="0" smtClean="0"/>
              <a:t>Inicia débil y va subiendo como una “rampa”… “rampa inspiratoria” dura 2 </a:t>
            </a:r>
            <a:r>
              <a:rPr lang="es-GT" sz="2000" dirty="0" err="1" smtClean="0"/>
              <a:t>seg</a:t>
            </a:r>
            <a:r>
              <a:rPr lang="es-GT" sz="2000" dirty="0" smtClean="0"/>
              <a:t> y luego se inhibe durante 3 </a:t>
            </a:r>
            <a:r>
              <a:rPr lang="es-GT" sz="2000" dirty="0" err="1" smtClean="0"/>
              <a:t>seg</a:t>
            </a:r>
            <a:r>
              <a:rPr lang="es-GT" sz="2000" dirty="0" smtClean="0"/>
              <a:t>.</a:t>
            </a:r>
          </a:p>
          <a:p>
            <a:pPr algn="just">
              <a:buFont typeface="Wingdings" pitchFamily="2" charset="2"/>
              <a:buChar char="v"/>
            </a:pPr>
            <a:r>
              <a:rPr lang="es-GT" sz="2000" dirty="0" smtClean="0"/>
              <a:t>Función de la rampa: “aumento progresivo del volumen inspiratorio y no jadeos”</a:t>
            </a:r>
          </a:p>
          <a:p>
            <a:pPr algn="just">
              <a:buFont typeface="Wingdings" pitchFamily="2" charset="2"/>
              <a:buChar char="v"/>
            </a:pPr>
            <a:endParaRPr lang="es-GT" sz="2000" dirty="0" smtClean="0"/>
          </a:p>
          <a:p>
            <a:pPr algn="just">
              <a:buFont typeface="Wingdings" pitchFamily="2" charset="2"/>
              <a:buChar char="v"/>
            </a:pPr>
            <a:r>
              <a:rPr lang="es-GT" sz="2000" dirty="0" smtClean="0"/>
              <a:t>La rampa presenta 2 características:</a:t>
            </a:r>
          </a:p>
          <a:p>
            <a:pPr algn="just">
              <a:buNone/>
            </a:pPr>
            <a:r>
              <a:rPr lang="es-GT" sz="2000" dirty="0" smtClean="0"/>
              <a:t>1)Control de la velocidad de aumento de la señal en rampa </a:t>
            </a:r>
            <a:r>
              <a:rPr lang="es-GT" sz="1800" dirty="0" smtClean="0"/>
              <a:t>(</a:t>
            </a:r>
            <a:r>
              <a:rPr lang="es-GT" sz="1800" dirty="0" smtClean="0">
                <a:latin typeface="Calibri"/>
              </a:rPr>
              <a:t>↑</a:t>
            </a:r>
            <a:r>
              <a:rPr lang="es-GT" sz="1800" dirty="0" err="1" smtClean="0">
                <a:latin typeface="Calibri"/>
              </a:rPr>
              <a:t>vel</a:t>
            </a:r>
            <a:r>
              <a:rPr lang="es-GT" sz="1800" dirty="0" smtClean="0">
                <a:latin typeface="Calibri"/>
              </a:rPr>
              <a:t>… ↑vol. </a:t>
            </a:r>
            <a:r>
              <a:rPr lang="es-GT" sz="1800" dirty="0" err="1" smtClean="0">
                <a:latin typeface="Calibri"/>
              </a:rPr>
              <a:t>Insp</a:t>
            </a:r>
            <a:r>
              <a:rPr lang="es-GT" sz="1800" dirty="0" smtClean="0">
                <a:latin typeface="Calibri"/>
              </a:rPr>
              <a:t>)</a:t>
            </a:r>
            <a:endParaRPr lang="es-GT" sz="1800" dirty="0" smtClean="0"/>
          </a:p>
          <a:p>
            <a:pPr algn="just">
              <a:buNone/>
            </a:pPr>
            <a:r>
              <a:rPr lang="es-GT" sz="2000" dirty="0" smtClean="0"/>
              <a:t>2)Control del punto límite en el que se interrumpe la señal en rampa (</a:t>
            </a:r>
            <a:r>
              <a:rPr lang="es-GT" sz="2000" dirty="0" smtClean="0">
                <a:latin typeface="Calibri"/>
              </a:rPr>
              <a:t>↓Inspiración y ↑</a:t>
            </a:r>
            <a:r>
              <a:rPr lang="es-GT" sz="2000" dirty="0" err="1" smtClean="0"/>
              <a:t>fr</a:t>
            </a:r>
            <a:r>
              <a:rPr lang="es-GT" sz="2000" dirty="0" smtClean="0"/>
              <a:t>)</a:t>
            </a:r>
          </a:p>
          <a:p>
            <a:pPr algn="just">
              <a:buNone/>
            </a:pPr>
            <a:endParaRPr lang="es-ES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Grupo respiratorio Ventral…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Se encuentra en el núcleo ambiguo y </a:t>
            </a:r>
            <a:r>
              <a:rPr lang="es-GT" sz="1800" dirty="0" err="1" smtClean="0"/>
              <a:t>retroambiguo</a:t>
            </a:r>
            <a:r>
              <a:rPr lang="es-GT" sz="1800" dirty="0" smtClean="0"/>
              <a:t> (aferencias y </a:t>
            </a:r>
            <a:r>
              <a:rPr lang="es-GT" sz="1800" dirty="0" err="1" smtClean="0"/>
              <a:t>eferencias</a:t>
            </a:r>
            <a:r>
              <a:rPr lang="es-GT" sz="1800" dirty="0" smtClean="0"/>
              <a:t>)</a:t>
            </a:r>
          </a:p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Inactivas en la respiración normal</a:t>
            </a:r>
          </a:p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Cuando se desea aumentar la ventilación las señales se desbordan hacia este grupo ventral desde el grupo dorsal.</a:t>
            </a:r>
          </a:p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Apoya la ventilación forzada con </a:t>
            </a:r>
            <a:r>
              <a:rPr lang="es-GT" sz="1800" dirty="0" err="1" smtClean="0"/>
              <a:t>sobreestimulación</a:t>
            </a:r>
            <a:r>
              <a:rPr lang="es-GT" sz="1800" dirty="0" smtClean="0"/>
              <a:t> de los músculos abdominales (que sirven para…?)</a:t>
            </a:r>
          </a:p>
          <a:p>
            <a:pPr algn="just">
              <a:buFont typeface="Wingdings" pitchFamily="2" charset="2"/>
              <a:buChar char="v"/>
            </a:pPr>
            <a:endParaRPr lang="es-GT" sz="1800" dirty="0" smtClean="0"/>
          </a:p>
          <a:p>
            <a:pPr algn="just">
              <a:buFont typeface="Wingdings" pitchFamily="2" charset="2"/>
              <a:buChar char="v"/>
            </a:pPr>
            <a:endParaRPr lang="es-ES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Centro </a:t>
            </a:r>
            <a:r>
              <a:rPr lang="es-GT" sz="2400" dirty="0" err="1" smtClean="0"/>
              <a:t>Neumotáxico</a:t>
            </a:r>
            <a:r>
              <a:rPr lang="es-GT" sz="2400" dirty="0" smtClean="0"/>
              <a:t>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Transmite sus señales hacia el Grupo Dorsal (inspiratorio)</a:t>
            </a:r>
          </a:p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Controla la desconexión de la rampa inspiratoria</a:t>
            </a:r>
          </a:p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Controla de manera secundaria la frecuencia respiratoria e inclusive la profundidad al limitar la inspiración</a:t>
            </a:r>
          </a:p>
          <a:p>
            <a:pPr algn="just">
              <a:buFont typeface="Wingdings" pitchFamily="2" charset="2"/>
              <a:buChar char="v"/>
            </a:pPr>
            <a:endParaRPr lang="es-GT" sz="1800" dirty="0" smtClean="0"/>
          </a:p>
          <a:p>
            <a:pPr algn="just">
              <a:buFont typeface="Wingdings" pitchFamily="2" charset="2"/>
              <a:buChar char="v"/>
            </a:pPr>
            <a:endParaRPr lang="es-ES" sz="1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Personalizado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070C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546</TotalTime>
  <Words>532</Words>
  <Application>Microsoft Office PowerPoint</Application>
  <PresentationFormat>Presentación en pantalla (4:3)</PresentationFormat>
  <Paragraphs>76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Módulo</vt:lpstr>
      <vt:lpstr>Regulación de la Respiración…</vt:lpstr>
      <vt:lpstr>Regulación de la respiración…</vt:lpstr>
      <vt:lpstr>Centro Respiratorio…</vt:lpstr>
      <vt:lpstr>Diapositiva 4</vt:lpstr>
      <vt:lpstr>Centro Respiratorio…</vt:lpstr>
      <vt:lpstr>Diapositiva 6</vt:lpstr>
      <vt:lpstr>Grupo respiratorio dorsal…</vt:lpstr>
      <vt:lpstr>Grupo respiratorio Ventral…</vt:lpstr>
      <vt:lpstr>Centro Neumotáxico…</vt:lpstr>
      <vt:lpstr>Test yourself…</vt:lpstr>
      <vt:lpstr>Reflejo de insuflación de Hering-Breuer…</vt:lpstr>
      <vt:lpstr>Diapositiva 12</vt:lpstr>
      <vt:lpstr>Control Químico de la Respiración…</vt:lpstr>
      <vt:lpstr>Diapositiva 14</vt:lpstr>
      <vt:lpstr>Diapositiva 15</vt:lpstr>
      <vt:lpstr>Diapositiva 16</vt:lpstr>
      <vt:lpstr>Diapositiva 17</vt:lpstr>
      <vt:lpstr>Re´spiración de Cheyne- Stokes…</vt:lpstr>
      <vt:lpstr>Diapositiva 19</vt:lpstr>
      <vt:lpstr>Gracias…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Johnnathan</dc:creator>
  <cp:lastModifiedBy>Johnnathan</cp:lastModifiedBy>
  <cp:revision>6</cp:revision>
  <dcterms:created xsi:type="dcterms:W3CDTF">2014-07-11T04:08:20Z</dcterms:created>
  <dcterms:modified xsi:type="dcterms:W3CDTF">2014-08-08T13:11:55Z</dcterms:modified>
</cp:coreProperties>
</file>